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8" r:id="rId1"/>
    <p:sldMasterId id="2147483910" r:id="rId2"/>
  </p:sldMasterIdLst>
  <p:notesMasterIdLst>
    <p:notesMasterId r:id="rId28"/>
  </p:notesMasterIdLst>
  <p:sldIdLst>
    <p:sldId id="288" r:id="rId3"/>
    <p:sldId id="277" r:id="rId4"/>
    <p:sldId id="287" r:id="rId5"/>
    <p:sldId id="279" r:id="rId6"/>
    <p:sldId id="285" r:id="rId7"/>
    <p:sldId id="281" r:id="rId8"/>
    <p:sldId id="282" r:id="rId9"/>
    <p:sldId id="283" r:id="rId10"/>
    <p:sldId id="284" r:id="rId11"/>
    <p:sldId id="260" r:id="rId12"/>
    <p:sldId id="296" r:id="rId13"/>
    <p:sldId id="258" r:id="rId14"/>
    <p:sldId id="259" r:id="rId15"/>
    <p:sldId id="263" r:id="rId16"/>
    <p:sldId id="264" r:id="rId17"/>
    <p:sldId id="286" r:id="rId18"/>
    <p:sldId id="265" r:id="rId19"/>
    <p:sldId id="274" r:id="rId20"/>
    <p:sldId id="266" r:id="rId21"/>
    <p:sldId id="275" r:id="rId22"/>
    <p:sldId id="289" r:id="rId23"/>
    <p:sldId id="292" r:id="rId24"/>
    <p:sldId id="293" r:id="rId25"/>
    <p:sldId id="295" r:id="rId26"/>
    <p:sldId id="29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38" autoAdjust="0"/>
    <p:restoredTop sz="94660"/>
  </p:normalViewPr>
  <p:slideViewPr>
    <p:cSldViewPr snapToGrid="0">
      <p:cViewPr varScale="1">
        <p:scale>
          <a:sx n="70" d="100"/>
          <a:sy n="70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 smtClean="0"/>
              <a:t>Track Surface</a:t>
            </a:r>
          </a:p>
          <a:p>
            <a:pPr>
              <a:defRPr sz="2000"/>
            </a:pPr>
            <a:r>
              <a:rPr lang="en-US" sz="1400" b="0" i="0" u="none" strike="noStrike" baseline="0" dirty="0" smtClean="0">
                <a:effectLst/>
              </a:rPr>
              <a:t>Percentages of Handle and Races</a:t>
            </a:r>
            <a:endParaRPr lang="en-US" sz="14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Sheet3!$A$4</c:f>
              <c:strCache>
                <c:ptCount val="1"/>
                <c:pt idx="0">
                  <c:v>Dirt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Sheet3!$B$3:$C$3</c:f>
              <c:strCache>
                <c:ptCount val="2"/>
                <c:pt idx="0">
                  <c:v>Total Handle Earned</c:v>
                </c:pt>
                <c:pt idx="1">
                  <c:v>Total Races Run</c:v>
                </c:pt>
              </c:strCache>
            </c:strRef>
          </c:cat>
          <c:val>
            <c:numRef>
              <c:f>Sheet3!$B$4:$C$4</c:f>
              <c:numCache>
                <c:formatCode>0%</c:formatCode>
                <c:ptCount val="2"/>
                <c:pt idx="0">
                  <c:v>0.67691879796482435</c:v>
                </c:pt>
                <c:pt idx="1">
                  <c:v>0.74481566820276501</c:v>
                </c:pt>
              </c:numCache>
            </c:numRef>
          </c:val>
        </c:ser>
        <c:ser>
          <c:idx val="1"/>
          <c:order val="1"/>
          <c:tx>
            <c:strRef>
              <c:f>Sheet3!$A$5</c:f>
              <c:strCache>
                <c:ptCount val="1"/>
                <c:pt idx="0">
                  <c:v>Turf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Sheet3!$B$3:$C$3</c:f>
              <c:strCache>
                <c:ptCount val="2"/>
                <c:pt idx="0">
                  <c:v>Total Handle Earned</c:v>
                </c:pt>
                <c:pt idx="1">
                  <c:v>Total Races Run</c:v>
                </c:pt>
              </c:strCache>
            </c:strRef>
          </c:cat>
          <c:val>
            <c:numRef>
              <c:f>Sheet3!$B$5:$C$5</c:f>
              <c:numCache>
                <c:formatCode>0%</c:formatCode>
                <c:ptCount val="2"/>
                <c:pt idx="0">
                  <c:v>0.32308120203517565</c:v>
                </c:pt>
                <c:pt idx="1">
                  <c:v>0.25518433179723504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100"/>
        <c:axId val="335315384"/>
        <c:axId val="335315776"/>
      </c:barChart>
      <c:catAx>
        <c:axId val="335315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5315776"/>
        <c:crosses val="autoZero"/>
        <c:auto val="1"/>
        <c:lblAlgn val="ctr"/>
        <c:lblOffset val="100"/>
        <c:noMultiLvlLbl val="0"/>
      </c:catAx>
      <c:valAx>
        <c:axId val="335315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53153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image" Target="../media/image17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10BC90-1111-4F7E-8E3B-0C3C6858E372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7D2D0F-D860-4866-8EEC-05A7C22425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736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D2D0F-D860-4866-8EEC-05A7C224253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5010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D2D0F-D860-4866-8EEC-05A7C224253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512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B021C-0530-4C4E-9392-497001E1B71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ACE7D-1590-4F34-AB28-96D5FCC99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75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B021C-0530-4C4E-9392-497001E1B71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ACE7D-1590-4F34-AB28-96D5FCC99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828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B021C-0530-4C4E-9392-497001E1B71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ACE7D-1590-4F34-AB28-96D5FCC99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458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98EB-D244-4AC6-9216-09CEB46F23A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7/15/2016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C5AA7-1E97-4E06-84BC-FB8661E180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8590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98EB-D244-4AC6-9216-09CEB46F23A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7/15/2016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C5AA7-1E97-4E06-84BC-FB8661E180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29206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98EB-D244-4AC6-9216-09CEB46F23A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7/15/2016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C5AA7-1E97-4E06-84BC-FB8661E180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67749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98EB-D244-4AC6-9216-09CEB46F23A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7/15/2016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C5AA7-1E97-4E06-84BC-FB8661E180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43008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98EB-D244-4AC6-9216-09CEB46F23A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7/15/2016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C5AA7-1E97-4E06-84BC-FB8661E180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52946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98EB-D244-4AC6-9216-09CEB46F23A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7/15/2016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C5AA7-1E97-4E06-84BC-FB8661E180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69525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98EB-D244-4AC6-9216-09CEB46F23A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7/15/2016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C5AA7-1E97-4E06-84BC-FB8661E180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02480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98EB-D244-4AC6-9216-09CEB46F23A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7/15/2016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C5AA7-1E97-4E06-84BC-FB8661E180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6916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B021C-0530-4C4E-9392-497001E1B71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ACE7D-1590-4F34-AB28-96D5FCC99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0167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98EB-D244-4AC6-9216-09CEB46F23A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7/15/2016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C5AA7-1E97-4E06-84BC-FB8661E180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56821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98EB-D244-4AC6-9216-09CEB46F23A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7/15/2016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C5AA7-1E97-4E06-84BC-FB8661E180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3585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98EB-D244-4AC6-9216-09CEB46F23A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7/15/2016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C5AA7-1E97-4E06-84BC-FB8661E180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1834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B021C-0530-4C4E-9392-497001E1B71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ACE7D-1590-4F34-AB28-96D5FCC99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152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B021C-0530-4C4E-9392-497001E1B71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ACE7D-1590-4F34-AB28-96D5FCC99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458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B021C-0530-4C4E-9392-497001E1B71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ACE7D-1590-4F34-AB28-96D5FCC99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622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B021C-0530-4C4E-9392-497001E1B71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ACE7D-1590-4F34-AB28-96D5FCC99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917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B021C-0530-4C4E-9392-497001E1B71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ACE7D-1590-4F34-AB28-96D5FCC99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622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B021C-0530-4C4E-9392-497001E1B71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ACE7D-1590-4F34-AB28-96D5FCC99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27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B021C-0530-4C4E-9392-497001E1B71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ACE7D-1590-4F34-AB28-96D5FCC99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125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2B021C-0530-4C4E-9392-497001E1B71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ACE7D-1590-4F34-AB28-96D5FCC99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698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9" r:id="rId1"/>
    <p:sldLayoutId id="2147483900" r:id="rId2"/>
    <p:sldLayoutId id="2147483901" r:id="rId3"/>
    <p:sldLayoutId id="2147483902" r:id="rId4"/>
    <p:sldLayoutId id="2147483903" r:id="rId5"/>
    <p:sldLayoutId id="2147483904" r:id="rId6"/>
    <p:sldLayoutId id="2147483905" r:id="rId7"/>
    <p:sldLayoutId id="2147483906" r:id="rId8"/>
    <p:sldLayoutId id="2147483907" r:id="rId9"/>
    <p:sldLayoutId id="2147483908" r:id="rId10"/>
    <p:sldLayoutId id="214748390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398EB-D244-4AC6-9216-09CEB46F23A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7/15/2016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3C5AA7-1E97-4E06-84BC-FB8661E180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587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1" r:id="rId1"/>
    <p:sldLayoutId id="2147483912" r:id="rId2"/>
    <p:sldLayoutId id="2147483913" r:id="rId3"/>
    <p:sldLayoutId id="2147483914" r:id="rId4"/>
    <p:sldLayoutId id="2147483915" r:id="rId5"/>
    <p:sldLayoutId id="2147483916" r:id="rId6"/>
    <p:sldLayoutId id="2147483917" r:id="rId7"/>
    <p:sldLayoutId id="2147483918" r:id="rId8"/>
    <p:sldLayoutId id="2147483919" r:id="rId9"/>
    <p:sldLayoutId id="2147483920" r:id="rId10"/>
    <p:sldLayoutId id="214748392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oleObject" Target="../embeddings/oleObject1.bin"/><Relationship Id="rId7" Type="http://schemas.openxmlformats.org/officeDocument/2006/relationships/package" Target="../embeddings/Microsoft_Excel_Worksheet3.xlsx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7.emf"/><Relationship Id="rId4" Type="http://schemas.openxmlformats.org/officeDocument/2006/relationships/package" Target="../embeddings/Microsoft_Excel_Worksheet2.xlsx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8075" y="2521471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900" dirty="0" smtClean="0"/>
              <a:t>Drivers of Handle </a:t>
            </a:r>
            <a:br>
              <a:rPr lang="en-US" sz="4900" dirty="0" smtClean="0"/>
            </a:br>
            <a:r>
              <a:rPr lang="en-US" sz="2700" dirty="0" smtClean="0"/>
              <a:t>for Arlington Park(AP)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44185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0697" y="624377"/>
            <a:ext cx="10324239" cy="557988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0453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692222" y="6257110"/>
            <a:ext cx="74184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Fig - Venn diagram showing number of races by race types in percentage</a:t>
            </a:r>
            <a:endParaRPr lang="en-US" sz="1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855" y="610152"/>
            <a:ext cx="7586975" cy="492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910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5342" y="365125"/>
            <a:ext cx="10523895" cy="77435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100" b="1" dirty="0" smtClean="0"/>
              <a:t>Types of Races</a:t>
            </a:r>
            <a:r>
              <a:rPr lang="en-US" sz="3100" dirty="0" smtClean="0"/>
              <a:t/>
            </a:r>
            <a:br>
              <a:rPr lang="en-US" sz="3100" dirty="0" smtClean="0"/>
            </a:br>
            <a:r>
              <a:rPr lang="en-US" sz="2200" dirty="0"/>
              <a:t>Percentage comparison </a:t>
            </a:r>
            <a:r>
              <a:rPr lang="en-US" sz="2200" dirty="0" smtClean="0"/>
              <a:t>for handle and races</a:t>
            </a:r>
            <a:endParaRPr lang="en-US" sz="2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80595" y="1825625"/>
            <a:ext cx="5096809" cy="435133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17779" y="1825625"/>
            <a:ext cx="4890442" cy="43513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789019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311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 smtClean="0"/>
              <a:t>Interpretation for the Type of Races pie charts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909" y="1255594"/>
            <a:ext cx="11285019" cy="5257748"/>
          </a:xfrm>
        </p:spPr>
        <p:txBody>
          <a:bodyPr/>
          <a:lstStyle/>
          <a:p>
            <a:pPr lvl="0"/>
            <a:r>
              <a:rPr lang="en-US" sz="2000" dirty="0" smtClean="0">
                <a:solidFill>
                  <a:srgbClr val="5B9BD5">
                    <a:lumMod val="75000"/>
                  </a:srgbClr>
                </a:solidFill>
              </a:rPr>
              <a:t>The total </a:t>
            </a:r>
            <a:r>
              <a:rPr lang="en-US" sz="2000" dirty="0">
                <a:solidFill>
                  <a:srgbClr val="5B9BD5">
                    <a:lumMod val="75000"/>
                  </a:srgbClr>
                </a:solidFill>
              </a:rPr>
              <a:t>percentage of races run for the race type Stakes(STK)  is </a:t>
            </a:r>
            <a:r>
              <a:rPr lang="en-US" sz="2000" dirty="0" smtClean="0">
                <a:solidFill>
                  <a:srgbClr val="5B9BD5">
                    <a:lumMod val="75000"/>
                  </a:srgbClr>
                </a:solidFill>
              </a:rPr>
              <a:t>6 % </a:t>
            </a:r>
            <a:r>
              <a:rPr lang="en-US" sz="2000" dirty="0">
                <a:solidFill>
                  <a:srgbClr val="5B9BD5">
                    <a:lumMod val="75000"/>
                  </a:srgbClr>
                </a:solidFill>
              </a:rPr>
              <a:t>of overall races. Whereas the handle generated is </a:t>
            </a:r>
            <a:r>
              <a:rPr lang="en-US" sz="2000" dirty="0" smtClean="0">
                <a:solidFill>
                  <a:srgbClr val="5B9BD5">
                    <a:lumMod val="75000"/>
                  </a:srgbClr>
                </a:solidFill>
              </a:rPr>
              <a:t>twice that of expected, i.e. 12 % </a:t>
            </a:r>
            <a:r>
              <a:rPr lang="en-US" sz="2000" dirty="0">
                <a:solidFill>
                  <a:srgbClr val="5B9BD5">
                    <a:lumMod val="75000"/>
                  </a:srgbClr>
                </a:solidFill>
              </a:rPr>
              <a:t>of total handle</a:t>
            </a:r>
            <a:r>
              <a:rPr lang="en-US" sz="2000" dirty="0" smtClean="0">
                <a:solidFill>
                  <a:srgbClr val="5B9BD5">
                    <a:lumMod val="75000"/>
                  </a:srgbClr>
                </a:solidFill>
              </a:rPr>
              <a:t>.</a:t>
            </a:r>
          </a:p>
          <a:p>
            <a:pPr lvl="0"/>
            <a:r>
              <a:rPr lang="en-US" sz="2000" dirty="0" smtClean="0">
                <a:solidFill>
                  <a:srgbClr val="5B9BD5">
                    <a:lumMod val="75000"/>
                  </a:srgbClr>
                </a:solidFill>
              </a:rPr>
              <a:t> For </a:t>
            </a:r>
            <a:r>
              <a:rPr lang="en-US" sz="2000" dirty="0">
                <a:solidFill>
                  <a:srgbClr val="5B9BD5">
                    <a:lumMod val="75000"/>
                  </a:srgbClr>
                </a:solidFill>
              </a:rPr>
              <a:t>the </a:t>
            </a:r>
            <a:r>
              <a:rPr lang="en-US" sz="2000" dirty="0" smtClean="0">
                <a:solidFill>
                  <a:srgbClr val="5B9BD5">
                    <a:lumMod val="75000"/>
                  </a:srgbClr>
                </a:solidFill>
              </a:rPr>
              <a:t>race type Allowance (ALW) </a:t>
            </a:r>
            <a:r>
              <a:rPr lang="en-US" sz="2000" dirty="0">
                <a:solidFill>
                  <a:srgbClr val="5B9BD5">
                    <a:lumMod val="75000"/>
                  </a:srgbClr>
                </a:solidFill>
              </a:rPr>
              <a:t>the handle contributes to </a:t>
            </a:r>
            <a:r>
              <a:rPr lang="en-US" sz="2000" dirty="0" smtClean="0">
                <a:solidFill>
                  <a:srgbClr val="5B9BD5">
                    <a:lumMod val="75000"/>
                  </a:srgbClr>
                </a:solidFill>
              </a:rPr>
              <a:t>18 % </a:t>
            </a:r>
            <a:r>
              <a:rPr lang="en-US" sz="2000" dirty="0">
                <a:solidFill>
                  <a:srgbClr val="5B9BD5">
                    <a:lumMod val="75000"/>
                  </a:srgbClr>
                </a:solidFill>
              </a:rPr>
              <a:t>of total handle for </a:t>
            </a:r>
            <a:r>
              <a:rPr lang="en-US" sz="2000" dirty="0" smtClean="0">
                <a:solidFill>
                  <a:srgbClr val="5B9BD5">
                    <a:lumMod val="75000"/>
                  </a:srgbClr>
                </a:solidFill>
              </a:rPr>
              <a:t>17 % </a:t>
            </a:r>
            <a:r>
              <a:rPr lang="en-US" sz="2000" dirty="0">
                <a:solidFill>
                  <a:srgbClr val="5B9BD5">
                    <a:lumMod val="75000"/>
                  </a:srgbClr>
                </a:solidFill>
              </a:rPr>
              <a:t>of total races run.</a:t>
            </a:r>
          </a:p>
          <a:p>
            <a:pPr lvl="0"/>
            <a:endParaRPr lang="en-US" sz="2000" dirty="0">
              <a:solidFill>
                <a:srgbClr val="ED7D31">
                  <a:lumMod val="75000"/>
                </a:srgbClr>
              </a:solidFill>
            </a:endParaRPr>
          </a:p>
          <a:p>
            <a:pPr lvl="0"/>
            <a:r>
              <a:rPr lang="en-US" sz="2000" dirty="0">
                <a:solidFill>
                  <a:srgbClr val="ED7D31">
                    <a:lumMod val="75000"/>
                  </a:srgbClr>
                </a:solidFill>
              </a:rPr>
              <a:t>We can see that for the Maiden Claiming(MCL) the handle contributes to </a:t>
            </a:r>
            <a:r>
              <a:rPr lang="en-US" sz="2000" dirty="0" smtClean="0">
                <a:solidFill>
                  <a:srgbClr val="ED7D31">
                    <a:lumMod val="75000"/>
                  </a:srgbClr>
                </a:solidFill>
              </a:rPr>
              <a:t>9 % </a:t>
            </a:r>
            <a:r>
              <a:rPr lang="en-US" sz="2000" dirty="0">
                <a:solidFill>
                  <a:srgbClr val="ED7D31">
                    <a:lumMod val="75000"/>
                  </a:srgbClr>
                </a:solidFill>
              </a:rPr>
              <a:t>of total handle for </a:t>
            </a:r>
            <a:r>
              <a:rPr lang="en-US" sz="2000" dirty="0" smtClean="0">
                <a:solidFill>
                  <a:srgbClr val="ED7D31">
                    <a:lumMod val="75000"/>
                  </a:srgbClr>
                </a:solidFill>
              </a:rPr>
              <a:t>12 % </a:t>
            </a:r>
            <a:r>
              <a:rPr lang="en-US" sz="2000" dirty="0">
                <a:solidFill>
                  <a:srgbClr val="ED7D31">
                    <a:lumMod val="75000"/>
                  </a:srgbClr>
                </a:solidFill>
              </a:rPr>
              <a:t>of total races run.</a:t>
            </a:r>
          </a:p>
          <a:p>
            <a:pPr lvl="0"/>
            <a:r>
              <a:rPr lang="en-US" sz="2000" dirty="0">
                <a:solidFill>
                  <a:srgbClr val="ED7D31">
                    <a:lumMod val="75000"/>
                  </a:srgbClr>
                </a:solidFill>
              </a:rPr>
              <a:t>For the race type Claiming(CLM) the handle contributes to </a:t>
            </a:r>
            <a:r>
              <a:rPr lang="en-US" sz="2000" dirty="0" smtClean="0">
                <a:solidFill>
                  <a:srgbClr val="ED7D31">
                    <a:lumMod val="75000"/>
                  </a:srgbClr>
                </a:solidFill>
              </a:rPr>
              <a:t>35% </a:t>
            </a:r>
            <a:r>
              <a:rPr lang="en-US" sz="2000" dirty="0">
                <a:solidFill>
                  <a:srgbClr val="ED7D31">
                    <a:lumMod val="75000"/>
                  </a:srgbClr>
                </a:solidFill>
              </a:rPr>
              <a:t>of total handle for </a:t>
            </a:r>
            <a:r>
              <a:rPr lang="en-US" sz="2000" dirty="0" smtClean="0">
                <a:solidFill>
                  <a:srgbClr val="ED7D31">
                    <a:lumMod val="75000"/>
                  </a:srgbClr>
                </a:solidFill>
              </a:rPr>
              <a:t>39% </a:t>
            </a:r>
            <a:r>
              <a:rPr lang="en-US" sz="2000" dirty="0">
                <a:solidFill>
                  <a:srgbClr val="ED7D31">
                    <a:lumMod val="75000"/>
                  </a:srgbClr>
                </a:solidFill>
              </a:rPr>
              <a:t>of total races run. </a:t>
            </a:r>
          </a:p>
          <a:p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Recommendation:</a:t>
            </a:r>
          </a:p>
          <a:p>
            <a:pPr lvl="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prstClr val="black"/>
                </a:solidFill>
              </a:rPr>
              <a:t>More number of races should be run for the following category: Stakes, </a:t>
            </a:r>
            <a:r>
              <a:rPr lang="en-US" sz="2000" dirty="0" smtClean="0">
                <a:solidFill>
                  <a:prstClr val="black"/>
                </a:solidFill>
              </a:rPr>
              <a:t>Allowance.</a:t>
            </a:r>
            <a:endParaRPr lang="en-US" sz="2000" dirty="0">
              <a:solidFill>
                <a:prstClr val="black"/>
              </a:solidFill>
            </a:endParaRPr>
          </a:p>
          <a:p>
            <a:pPr lvl="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prstClr val="black"/>
                </a:solidFill>
              </a:rPr>
              <a:t>Number of races run for the following categories should be reduced: Maiden Claiming and Claiming.  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9981064" y="5750004"/>
            <a:ext cx="2209255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1600" dirty="0"/>
              <a:t>Colour coded:</a:t>
            </a:r>
          </a:p>
          <a:p>
            <a:r>
              <a:rPr lang="en-IN" sz="1600" dirty="0">
                <a:solidFill>
                  <a:schemeClr val="accent2">
                    <a:lumMod val="75000"/>
                  </a:schemeClr>
                </a:solidFill>
              </a:rPr>
              <a:t>Red: Negative </a:t>
            </a:r>
            <a:r>
              <a:rPr lang="en-IN" sz="1600" dirty="0" smtClean="0">
                <a:solidFill>
                  <a:schemeClr val="accent2">
                    <a:lumMod val="75000"/>
                  </a:schemeClr>
                </a:solidFill>
              </a:rPr>
              <a:t>impact</a:t>
            </a:r>
            <a:endParaRPr lang="en-IN" sz="1600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IN" sz="1600" dirty="0">
                <a:solidFill>
                  <a:schemeClr val="accent1">
                    <a:lumMod val="75000"/>
                  </a:schemeClr>
                </a:solidFill>
              </a:rPr>
              <a:t>Blue: Positive </a:t>
            </a:r>
            <a:r>
              <a:rPr lang="en-IN" sz="1600" dirty="0" smtClean="0">
                <a:solidFill>
                  <a:schemeClr val="accent1">
                    <a:lumMod val="75000"/>
                  </a:schemeClr>
                </a:solidFill>
              </a:rPr>
              <a:t>impact </a:t>
            </a:r>
            <a:endParaRPr lang="en-US" sz="16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6554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3734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 smtClean="0"/>
              <a:t>About Distance Indicator</a:t>
            </a:r>
            <a:endParaRPr 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627797" y="6223379"/>
            <a:ext cx="82982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It </a:t>
            </a:r>
            <a:r>
              <a:rPr lang="en-US" dirty="0"/>
              <a:t>is better to keep </a:t>
            </a:r>
            <a:r>
              <a:rPr lang="en-US" dirty="0" smtClean="0"/>
              <a:t>the distance </a:t>
            </a:r>
            <a:r>
              <a:rPr lang="en-US" dirty="0"/>
              <a:t>indicator for about distance rather than exact distance.</a:t>
            </a:r>
          </a:p>
          <a:p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85908" y="1825625"/>
            <a:ext cx="5086184" cy="435133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825625"/>
            <a:ext cx="5515628" cy="435133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671095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43" y="0"/>
            <a:ext cx="4205192" cy="1296537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Track Surface</a:t>
            </a:r>
            <a:br>
              <a:rPr lang="en-US" dirty="0" smtClean="0"/>
            </a:br>
            <a:r>
              <a:rPr lang="en-US" sz="2200" dirty="0" smtClean="0"/>
              <a:t>Percentages of Handle and Races</a:t>
            </a:r>
            <a:endParaRPr lang="en-US" sz="22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42" y="1406769"/>
            <a:ext cx="4697215" cy="5451231"/>
          </a:xfrm>
        </p:spPr>
        <p:txBody>
          <a:bodyPr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smtClean="0">
                <a:solidFill>
                  <a:schemeClr val="accent1">
                    <a:lumMod val="75000"/>
                  </a:schemeClr>
                </a:solidFill>
              </a:rPr>
              <a:t>The handle earned on the track surface Turf is 32% of overall handle, while the percentage of races run on turf is only 26% of all races.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smtClean="0">
                <a:solidFill>
                  <a:schemeClr val="accent2">
                    <a:lumMod val="75000"/>
                  </a:schemeClr>
                </a:solidFill>
              </a:rPr>
              <a:t>The handle earned on Dirt is 68% of total handle, whereas 74% of all races are run on Dirt surface.</a:t>
            </a:r>
          </a:p>
          <a:p>
            <a:pPr>
              <a:lnSpc>
                <a:spcPct val="150000"/>
              </a:lnSpc>
            </a:pPr>
            <a:endParaRPr lang="en-US" sz="1700" dirty="0"/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700" dirty="0" smtClean="0"/>
              <a:t>This shows that to improve the handle, it is clearly better to run more number of races on the surface Turf.</a:t>
            </a:r>
            <a:endParaRPr lang="en-US" sz="1700" dirty="0"/>
          </a:p>
        </p:txBody>
      </p:sp>
      <p:graphicFrame>
        <p:nvGraphicFramePr>
          <p:cNvPr id="7" name="Picture Placeholder 6"/>
          <p:cNvGraphicFramePr>
            <a:graphicFrameLocks noGrp="1"/>
          </p:cNvGraphicFramePr>
          <p:nvPr>
            <p:ph type="pic" idx="1"/>
            <p:extLst>
              <p:ext uri="{D42A27DB-BD31-4B8C-83A1-F6EECF244321}">
                <p14:modId xmlns:p14="http://schemas.microsoft.com/office/powerpoint/2010/main" val="2216223316"/>
              </p:ext>
            </p:extLst>
          </p:nvPr>
        </p:nvGraphicFramePr>
        <p:xfrm>
          <a:off x="4895557" y="588534"/>
          <a:ext cx="6742445" cy="5977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40039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55093" y="5732060"/>
            <a:ext cx="10931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graph shows that maximum handle contribution comes from ‘Non winner of  X conditional races’ like claiming or maiden races 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301" y="519528"/>
            <a:ext cx="10949365" cy="521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0811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421" y="295384"/>
            <a:ext cx="11315157" cy="6267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5726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 smtClean="0"/>
              <a:t>Track Conditions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812" y="956604"/>
            <a:ext cx="11577711" cy="5655212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59% of the handle is earned from fast tracks , however it is still low considering the fact that 64% of races are run on fast track. So, number of races run on fast tracks should be reduced.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Sloppy race tracks earn 28% less handle than expected. 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Muddy race tracks also earn 35%  less handle than expected. </a:t>
            </a:r>
          </a:p>
          <a:p>
            <a:pPr>
              <a:lnSpc>
                <a:spcPct val="150000"/>
              </a:lnSpc>
            </a:pPr>
            <a:endParaRPr lang="en-US" sz="20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Races run on firm race track contribute to  18% of the total handle  and earn 23% more handle than expected.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Yielding and Good race tracks each contribute 6.2% of the total handle, however the races run are only 4.3% and 5.6% respectively. So, it would be better to have more races run on these tracks.</a:t>
            </a:r>
          </a:p>
          <a:p>
            <a:pPr>
              <a:lnSpc>
                <a:spcPct val="150000"/>
              </a:lnSpc>
            </a:pP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 smtClean="0"/>
              <a:t>Results: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 smtClean="0"/>
              <a:t>Firm, Yielding, Good and Soft race tracks contribute more handle on average.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 smtClean="0"/>
              <a:t>Fast, Sloppy and Muddy race tracks contribute less handle on average.</a:t>
            </a:r>
          </a:p>
          <a:p>
            <a:endParaRPr lang="en-US" sz="1800" dirty="0" smtClean="0"/>
          </a:p>
          <a:p>
            <a:endParaRPr lang="en-US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10167433" y="5842337"/>
            <a:ext cx="1747081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Colour coded:</a:t>
            </a:r>
          </a:p>
          <a:p>
            <a:r>
              <a:rPr lang="en-IN" sz="1400" dirty="0">
                <a:solidFill>
                  <a:schemeClr val="accent2">
                    <a:lumMod val="75000"/>
                  </a:schemeClr>
                </a:solidFill>
              </a:rPr>
              <a:t>Red: Negative </a:t>
            </a:r>
            <a:r>
              <a:rPr lang="en-IN" sz="1400" dirty="0" smtClean="0">
                <a:solidFill>
                  <a:schemeClr val="accent2">
                    <a:lumMod val="75000"/>
                  </a:schemeClr>
                </a:solidFill>
              </a:rPr>
              <a:t>impact</a:t>
            </a:r>
            <a:endParaRPr lang="en-IN" sz="1400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IN" sz="1400" dirty="0">
                <a:solidFill>
                  <a:schemeClr val="accent1">
                    <a:lumMod val="75000"/>
                  </a:schemeClr>
                </a:solidFill>
              </a:rPr>
              <a:t>Blue: Positive </a:t>
            </a:r>
            <a:r>
              <a:rPr lang="en-IN" sz="1400" dirty="0" smtClean="0">
                <a:solidFill>
                  <a:schemeClr val="accent1">
                    <a:lumMod val="75000"/>
                  </a:schemeClr>
                </a:solidFill>
              </a:rPr>
              <a:t>impact 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6775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66" y="383784"/>
            <a:ext cx="11296867" cy="6090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284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366" y="527052"/>
            <a:ext cx="10943268" cy="580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1276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14400"/>
          </a:xfrm>
        </p:spPr>
        <p:txBody>
          <a:bodyPr/>
          <a:lstStyle/>
          <a:p>
            <a:pPr algn="ctr"/>
            <a:r>
              <a:rPr lang="en-US" dirty="0" smtClean="0"/>
              <a:t>Weather Impacts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063" y="1061350"/>
            <a:ext cx="11021704" cy="535309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Clear and Hazy weather are best suited for races.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Both of them lead to higher handle being bet per race.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Cloudy, Rainy and Showery weather are not suited for higher bet on handle.</a:t>
            </a:r>
          </a:p>
        </p:txBody>
      </p:sp>
    </p:spTree>
    <p:extLst>
      <p:ext uri="{BB962C8B-B14F-4D97-AF65-F5344CB8AC3E}">
        <p14:creationId xmlns:p14="http://schemas.microsoft.com/office/powerpoint/2010/main" val="18909999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Predictive algorithm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0501" y="1460310"/>
            <a:ext cx="11232108" cy="5145206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800" dirty="0" smtClean="0"/>
              <a:t>Handle =  (27805*Holiday) </a:t>
            </a:r>
            <a:r>
              <a:rPr lang="en-US" sz="1800" dirty="0"/>
              <a:t>+ </a:t>
            </a:r>
            <a:r>
              <a:rPr lang="en-US" sz="1800" dirty="0" smtClean="0"/>
              <a:t>(37661*Friday)+ (64825*Saturday) +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dirty="0" smtClean="0"/>
              <a:t>(123096*Starter Stakes) +(65178*race_number3 )+ (186223*race number11) +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dirty="0" smtClean="0"/>
              <a:t>(-52855*Dirt Track) + (-30623*About  Distance)+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dirty="0" smtClean="0"/>
              <a:t>(25523*Month July)+(89667*Month Aug)+(41513*Month September) +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dirty="0" smtClean="0"/>
              <a:t>(-22552*Distance  500m) + (-18688*Distance 850m) + (-17148*Distance 900m)+ (369288*Distance 950m) + (553007*Distance 1000 m)+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dirty="0" smtClean="0"/>
              <a:t>(-60123*number of runners4 ) + (18857*number of runners7) + (40166*number of runners8) + (48609*number of runners9) + (91606*number of runners10) + (74651*number of runners11) + (85835*number of runner12) + </a:t>
            </a:r>
            <a:endParaRPr lang="en-US" sz="18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1800" dirty="0" smtClean="0"/>
              <a:t>(-32333*Sloppy Track) + (-45751*Soft track) + (-25345*Hazy Weather)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226143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1070"/>
            <a:ext cx="10515600" cy="121465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Parameters affecting Handle</a:t>
            </a:r>
            <a:br>
              <a:rPr lang="en-US" dirty="0" smtClean="0"/>
            </a:br>
            <a:endParaRPr lang="en-US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0001245"/>
              </p:ext>
            </p:extLst>
          </p:nvPr>
        </p:nvGraphicFramePr>
        <p:xfrm>
          <a:off x="1528550" y="1817970"/>
          <a:ext cx="3043452" cy="49197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4" name="Worksheet" r:id="rId4" imgW="2657442" imgH="4295788" progId="Excel.Sheet.12">
                  <p:embed/>
                </p:oleObj>
              </mc:Choice>
              <mc:Fallback>
                <p:oleObj name="Worksheet" r:id="rId4" imgW="2657442" imgH="429578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8550" y="1817970"/>
                        <a:ext cx="3043452" cy="49197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667665"/>
              </p:ext>
            </p:extLst>
          </p:nvPr>
        </p:nvGraphicFramePr>
        <p:xfrm>
          <a:off x="5676118" y="1817970"/>
          <a:ext cx="4116649" cy="44736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5" name="Worksheet" r:id="rId7" imgW="3514705" imgH="3819399" progId="Excel.Sheet.12">
                  <p:embed/>
                </p:oleObj>
              </mc:Choice>
              <mc:Fallback>
                <p:oleObj name="Worksheet" r:id="rId7" imgW="3514705" imgH="381939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676118" y="1817970"/>
                        <a:ext cx="4116649" cy="44736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0012906" y="965514"/>
            <a:ext cx="2156347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1200" dirty="0" smtClean="0"/>
              <a:t>Colour coded:</a:t>
            </a:r>
          </a:p>
          <a:p>
            <a:r>
              <a:rPr lang="en-IN" sz="1200" dirty="0" smtClean="0">
                <a:solidFill>
                  <a:schemeClr val="accent2">
                    <a:lumMod val="75000"/>
                  </a:schemeClr>
                </a:solidFill>
              </a:rPr>
              <a:t>Red: Negative parameters</a:t>
            </a:r>
          </a:p>
          <a:p>
            <a:r>
              <a:rPr lang="en-IN" sz="1200" dirty="0" smtClean="0">
                <a:solidFill>
                  <a:schemeClr val="accent1">
                    <a:lumMod val="75000"/>
                  </a:schemeClr>
                </a:solidFill>
              </a:rPr>
              <a:t>Blue: Positive Parameters </a:t>
            </a:r>
            <a:endParaRPr lang="en-US" sz="12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18537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 Using Regression Equation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6728" y="1856096"/>
            <a:ext cx="11259402" cy="4517407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smtClean="0"/>
              <a:t>Calculating handle for the best conditions:</a:t>
            </a:r>
          </a:p>
          <a:p>
            <a:pPr marL="0" indent="0">
              <a:buNone/>
            </a:pPr>
            <a:r>
              <a:rPr lang="en-US" sz="1800" dirty="0" smtClean="0"/>
              <a:t>Month: August        Race Condition : Starter Stake      Track Condition: Firm     Weather: Clear </a:t>
            </a:r>
            <a:br>
              <a:rPr lang="en-US" sz="1800" dirty="0" smtClean="0"/>
            </a:br>
            <a:r>
              <a:rPr lang="en-US" sz="1800" dirty="0" smtClean="0"/>
              <a:t>Day :Saturday          Number of runners:10                    Distance:1000m               Surface: Turf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 smtClean="0"/>
              <a:t>Average Handle during August= $ 305,429</a:t>
            </a:r>
          </a:p>
          <a:p>
            <a:pPr marL="0" indent="0">
              <a:buNone/>
            </a:pPr>
            <a:r>
              <a:rPr lang="en-US" sz="1800" dirty="0" smtClean="0"/>
              <a:t>Handle predicted using equation</a:t>
            </a:r>
            <a:r>
              <a:rPr lang="en-US" sz="1800" smtClean="0"/>
              <a:t>= $1,263,315 </a:t>
            </a:r>
            <a:endParaRPr lang="en-US" sz="1800" dirty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281590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/>
              <a:t>Actual vs. Predicted Handle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355" y="1690688"/>
            <a:ext cx="9062114" cy="468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9408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905" y="2630653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254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200" y="341108"/>
            <a:ext cx="10711600" cy="617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945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7230" y="1"/>
            <a:ext cx="10316570" cy="1433014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/>
              <a:t>Number of Runners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Highest number of races are run where number of runners are 7.</a:t>
            </a:r>
          </a:p>
          <a:p>
            <a:endParaRPr lang="en-US" dirty="0"/>
          </a:p>
          <a:p>
            <a:r>
              <a:rPr lang="en-US" dirty="0" smtClean="0"/>
              <a:t>Average Handle is highest for 10 runners.</a:t>
            </a:r>
          </a:p>
          <a:p>
            <a:endParaRPr lang="en-US" dirty="0"/>
          </a:p>
          <a:p>
            <a:r>
              <a:rPr lang="en-US" dirty="0" smtClean="0"/>
              <a:t>On average higher </a:t>
            </a:r>
            <a:r>
              <a:rPr lang="en-US" dirty="0"/>
              <a:t>number of runners leads to higher handle </a:t>
            </a:r>
            <a:r>
              <a:rPr lang="en-US" dirty="0" smtClean="0"/>
              <a:t>bet.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So, </a:t>
            </a:r>
            <a:r>
              <a:rPr lang="en-US" dirty="0" smtClean="0"/>
              <a:t>more </a:t>
            </a:r>
            <a:r>
              <a:rPr lang="en-US" dirty="0"/>
              <a:t>races should be run for 8,9 and 10 runners.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63937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904" y="1"/>
            <a:ext cx="10515600" cy="1282890"/>
          </a:xfrm>
        </p:spPr>
        <p:txBody>
          <a:bodyPr>
            <a:normAutofit/>
          </a:bodyPr>
          <a:lstStyle/>
          <a:p>
            <a:pPr algn="ctr"/>
            <a:r>
              <a:rPr lang="en-US" sz="3000" dirty="0" smtClean="0"/>
              <a:t>Race Distance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2400" dirty="0" smtClean="0"/>
              <a:t>Percentage of Handle and Races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09433" y="6373505"/>
            <a:ext cx="49784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Larger </a:t>
            </a:r>
            <a:r>
              <a:rPr lang="en-US" dirty="0"/>
              <a:t>the race distance, higher the handle earned.</a:t>
            </a:r>
          </a:p>
          <a:p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62529" y="1825625"/>
            <a:ext cx="4732941" cy="435133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52613" y="1825625"/>
            <a:ext cx="5020774" cy="43513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40026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949" y="0"/>
            <a:ext cx="10515600" cy="1506139"/>
          </a:xfrm>
        </p:spPr>
        <p:txBody>
          <a:bodyPr>
            <a:normAutofit/>
          </a:bodyPr>
          <a:lstStyle/>
          <a:p>
            <a:pPr algn="ctr"/>
            <a:r>
              <a:rPr lang="en-US" sz="2800" dirty="0" smtClean="0"/>
              <a:t>Average Handle by Time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313898" y="946580"/>
            <a:ext cx="116278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The average handle is higher for the races ran during 3pm-7pm. Therefore, more races should be ran during this period.</a:t>
            </a:r>
            <a:endParaRPr lang="en-US" sz="20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9505" y="1825625"/>
            <a:ext cx="941299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237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205" y="780058"/>
            <a:ext cx="10205589" cy="529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440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399" y="752624"/>
            <a:ext cx="10181202" cy="535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265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3735" y="0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Handle by Day of the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Saturdays are the most beneficial days of the week. Maximum handle is earned of Fridays and Saturdays.</a:t>
            </a:r>
          </a:p>
          <a:p>
            <a:endParaRPr lang="en-US" dirty="0"/>
          </a:p>
          <a:p>
            <a:r>
              <a:rPr lang="en-US" dirty="0" smtClean="0"/>
              <a:t>Tuesdays have less number of races run and average handle drops on these days.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360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389</TotalTime>
  <Words>791</Words>
  <Application>Microsoft Office PowerPoint</Application>
  <PresentationFormat>Widescreen</PresentationFormat>
  <Paragraphs>81</Paragraphs>
  <Slides>25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Calibri Light</vt:lpstr>
      <vt:lpstr>Courier New</vt:lpstr>
      <vt:lpstr>Office Theme</vt:lpstr>
      <vt:lpstr>1_Office Theme</vt:lpstr>
      <vt:lpstr>Worksheet</vt:lpstr>
      <vt:lpstr>Drivers of Handle  for Arlington Park(AP) </vt:lpstr>
      <vt:lpstr>PowerPoint Presentation</vt:lpstr>
      <vt:lpstr>PowerPoint Presentation</vt:lpstr>
      <vt:lpstr>Number of Runners</vt:lpstr>
      <vt:lpstr>Race Distance Percentage of Handle and Races</vt:lpstr>
      <vt:lpstr>Average Handle by Time  </vt:lpstr>
      <vt:lpstr>PowerPoint Presentation</vt:lpstr>
      <vt:lpstr>PowerPoint Presentation</vt:lpstr>
      <vt:lpstr>Handle by Day of the week</vt:lpstr>
      <vt:lpstr>PowerPoint Presentation</vt:lpstr>
      <vt:lpstr>PowerPoint Presentation</vt:lpstr>
      <vt:lpstr>Types of Races Percentage comparison for handle and races</vt:lpstr>
      <vt:lpstr>Interpretation for the Type of Races pie charts</vt:lpstr>
      <vt:lpstr>About Distance Indicator</vt:lpstr>
      <vt:lpstr>Track Surface Percentages of Handle and Races</vt:lpstr>
      <vt:lpstr>PowerPoint Presentation</vt:lpstr>
      <vt:lpstr>PowerPoint Presentation</vt:lpstr>
      <vt:lpstr>Track Conditions</vt:lpstr>
      <vt:lpstr>PowerPoint Presentation</vt:lpstr>
      <vt:lpstr>Weather Impacts</vt:lpstr>
      <vt:lpstr>Predictive algorithm </vt:lpstr>
      <vt:lpstr>Parameters affecting Handle </vt:lpstr>
      <vt:lpstr>Simulation Using Regression Equation</vt:lpstr>
      <vt:lpstr>Actual vs. Predicted Handle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Swapnil Jadhav</dc:creator>
  <cp:lastModifiedBy>SWAPNIL</cp:lastModifiedBy>
  <cp:revision>67</cp:revision>
  <dcterms:created xsi:type="dcterms:W3CDTF">2016-07-07T15:52:02Z</dcterms:created>
  <dcterms:modified xsi:type="dcterms:W3CDTF">2016-07-15T18:30:57Z</dcterms:modified>
</cp:coreProperties>
</file>

<file path=docProps/thumbnail.jpeg>
</file>